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jpg!d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9" r:id="rId11"/>
    <p:sldId id="274" r:id="rId12"/>
    <p:sldId id="257" r:id="rId13"/>
    <p:sldId id="272" r:id="rId14"/>
    <p:sldId id="270" r:id="rId15"/>
    <p:sldId id="271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98"/>
    <p:restoredTop sz="94662"/>
  </p:normalViewPr>
  <p:slideViewPr>
    <p:cSldViewPr snapToGrid="0">
      <p:cViewPr varScale="1">
        <p:scale>
          <a:sx n="91" d="100"/>
          <a:sy n="91" d="100"/>
        </p:scale>
        <p:origin x="5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72C37-1967-448C-8D23-0CFAB34142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Paper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414663-A346-4042-8E75-434EAC1D8B3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Author, University, Country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440E2-631D-478D-A0CF-86CD5CF75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36A0-8233-4CC7-B02C-13B0276224B3}" type="datetimeFigureOut">
              <a:rPr lang="en-US" smtClean="0"/>
              <a:t>9/30/22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4345E-45B8-4C0D-B198-20AAB1E5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426F7-8909-4417-86EE-D1C295B27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83E71-B76B-46B5-9866-6054DAAA9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21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CC779-0CFC-4E26-B6FA-0D368F61C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D8B9F0-2D76-4DCB-966F-7360ABB506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F83E0-5F80-4946-BE64-61238F29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36A0-8233-4CC7-B02C-13B0276224B3}" type="datetimeFigureOut">
              <a:rPr lang="en-US" smtClean="0"/>
              <a:t>9/30/22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5B33F-2565-4A69-B344-565541F66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3C5DC-560A-4A85-80CC-F727B520F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83E71-B76B-46B5-9866-6054DAAA9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65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FDB465-FC10-4A85-BC4C-6A61AA0738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BCC8F0-4685-448B-BF6D-3F4001839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52357-1306-4BC3-A722-E80214917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36A0-8233-4CC7-B02C-13B0276224B3}" type="datetimeFigureOut">
              <a:rPr lang="en-US" smtClean="0"/>
              <a:t>9/30/22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525AC-727B-4E50-9E3F-809729EDD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22853-624A-4255-B41B-E049A303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83E71-B76B-46B5-9866-6054DAAA9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5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6A5E3-BDC8-4BE8-8EF6-79BEAB335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4A29E-290F-4C7D-B61E-34075FE5B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1D036-09D8-4DCE-9773-0AA7C9545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36A0-8233-4CC7-B02C-13B0276224B3}" type="datetimeFigureOut">
              <a:rPr lang="en-US" smtClean="0"/>
              <a:t>9/30/22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F593C-32A0-403A-917A-56D29FE5A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B07CC-C5F0-4DC2-BB90-51230F1F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83E71-B76B-46B5-9866-6054DAAA9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10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1DC10-D3E0-49FF-991D-EF72EFF99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5A50D8-19CD-4C0A-A94E-8238CBA2F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29F03-4F0D-4C53-9C69-3C9977D38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36A0-8233-4CC7-B02C-13B0276224B3}" type="datetimeFigureOut">
              <a:rPr lang="en-US" smtClean="0"/>
              <a:t>9/30/22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61A3B-C492-4F95-9964-916D2A53D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EF9DE-5995-419E-BB59-C1FB3FD98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83E71-B76B-46B5-9866-6054DAAA9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55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FEB51-D7D3-4019-85F1-4515BDF29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1AA07-0D99-4C2B-BD8B-EE80109C0B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09C5D7-058D-4800-A2F4-695EE3C0CF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0FCB62-E2A5-4F87-9CA5-6E862DB86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36A0-8233-4CC7-B02C-13B0276224B3}" type="datetimeFigureOut">
              <a:rPr lang="en-US" smtClean="0"/>
              <a:t>9/30/22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D57881-120B-4FC4-BBBF-32F94651B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41AEC9-9631-41EC-97E4-266D32810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83E71-B76B-46B5-9866-6054DAAA9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19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D8007-E22C-46A7-A714-47B13121D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4635A-BA68-49C8-BBB3-E7AC93260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32B64D-473D-4368-8B25-C3DDA65DF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B5754B-4CC2-45B1-A6BA-20BF9FBA50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7DBA82-63AF-4F59-A749-C50B43FB36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3ABDE1-F795-46AF-9ADD-577A89387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36A0-8233-4CC7-B02C-13B0276224B3}" type="datetimeFigureOut">
              <a:rPr lang="en-US" smtClean="0"/>
              <a:t>9/30/22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47B9F1-872B-4DE6-A9A4-A3817C04E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65D1CF-2BF0-47E8-B18C-23973DA5D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83E71-B76B-46B5-9866-6054DAAA9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5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B47DE-6F96-4FB4-BFB2-CC4282A5E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337BCF-EA81-4CAC-91A0-C5EFF4327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36A0-8233-4CC7-B02C-13B0276224B3}" type="datetimeFigureOut">
              <a:rPr lang="en-US" smtClean="0"/>
              <a:t>9/30/22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1FB70F-167B-4C78-B30C-F4678924C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EF2878-B09F-4336-AF6D-8855DB395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83E71-B76B-46B5-9866-6054DAAA9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42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0ED1BC-66FA-4E46-B5E0-36152F3F0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36A0-8233-4CC7-B02C-13B0276224B3}" type="datetimeFigureOut">
              <a:rPr lang="en-US" smtClean="0"/>
              <a:t>9/30/22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9C26D4-A68F-4F4D-B052-2E4040D3A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60983-452E-4B0C-AD19-0CF3497A1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83E71-B76B-46B5-9866-6054DAAA9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18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BEDB5-064D-4613-BAFF-343DBEAC5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69C63-B1CB-435B-98F0-08FEC7436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304F92-0FF7-4BFD-B1B0-15558D764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06C19E-2FEB-439E-94F7-5005B37D8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36A0-8233-4CC7-B02C-13B0276224B3}" type="datetimeFigureOut">
              <a:rPr lang="en-US" smtClean="0"/>
              <a:t>9/30/22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0F9B52-4352-42B4-B832-2D200ED1F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C87541-D604-4233-96D8-FFE7AE95E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83E71-B76B-46B5-9866-6054DAAA9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27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680FC-F8FF-47D5-B7CD-B6D8E5337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C9249E-F326-4A80-86F2-0A2C6588EA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DC04E1-BECF-443E-B671-0FA71D2022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7018B-5995-4DD2-8311-6B6409505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36A0-8233-4CC7-B02C-13B0276224B3}" type="datetimeFigureOut">
              <a:rPr lang="en-US" smtClean="0"/>
              <a:t>9/30/22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D1BF4F-FEFB-4296-941B-82613AA6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ECC891-F8D6-42A5-B5EE-9C4D77517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83E71-B76B-46B5-9866-6054DAAA9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08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C4DB77-B418-40EB-A1C6-828F363E5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ADB96-7BAA-45CB-8267-809FCC4BD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4FF9C-3D6E-46DB-8B89-3E7B58CE80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036A0-8233-4CC7-B02C-13B0276224B3}" type="datetimeFigureOut">
              <a:rPr lang="en-US" smtClean="0"/>
              <a:t>9/30/22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4EEDF-85FF-40D3-BC61-177A96BD1A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3938F-F760-4CF2-B46C-1C44BC6FE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83E71-B76B-46B5-9866-6054DAAA9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pt/photo/1575607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igital-strategy.ec.europa.eu/en/library/digital-economy-and-society-index-desi-2022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scriverelastoria.com/2015/10/la-globalizzazione-digitale-e-i-suoi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ortal:Law/Intro/Image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pedia.org/legal-01/l/lawyer.html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sa/3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asminvorajee.com/43makemostofthankyoupage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anagement-datascience.org/articles/15801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-justice.europa.e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pricey/7720866546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jlmh.com/paper/media-trial-fair-trial-and-procedural-justice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vectors/paragraph-gesetz-paragraf-1485228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cs/photo/1286478" TargetMode="External"/><Relationship Id="rId2" Type="http://schemas.openxmlformats.org/officeDocument/2006/relationships/image" Target="../media/image7.jpg!d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nitedoneworld.blogspot.com/2009/10/october-28-czech-republic-date-with.html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F47D3-3BFA-46F5-93DA-E1BE5046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0505"/>
            <a:ext cx="9144000" cy="2989458"/>
          </a:xfrm>
        </p:spPr>
        <p:txBody>
          <a:bodyPr>
            <a:noAutofit/>
          </a:bodyPr>
          <a:lstStyle/>
          <a:p>
            <a:pPr marL="449580" indent="449580">
              <a:lnSpc>
                <a:spcPct val="115000"/>
              </a:lnSpc>
              <a:spcAft>
                <a:spcPts val="600"/>
              </a:spcAft>
            </a:pPr>
            <a:r>
              <a:rPr lang="en-AU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Digital Justice – A Step towards Digital Single Market? </a:t>
            </a:r>
            <a:br>
              <a:rPr lang="cs-CZ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AU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cs-CZ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8EB1BB-97B4-4180-B829-8AC89A6D34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Olga </a:t>
            </a:r>
            <a:r>
              <a:rPr lang="en-US" sz="3200" dirty="0" err="1"/>
              <a:t>Sovova</a:t>
            </a:r>
            <a:r>
              <a:rPr lang="en-US" sz="3200" dirty="0"/>
              <a:t> </a:t>
            </a:r>
          </a:p>
          <a:p>
            <a:r>
              <a:rPr lang="en-US" sz="3200" dirty="0"/>
              <a:t>Police Academy Of the Czech Republic in Prague </a:t>
            </a:r>
          </a:p>
        </p:txBody>
      </p:sp>
    </p:spTree>
    <p:extLst>
      <p:ext uri="{BB962C8B-B14F-4D97-AF65-F5344CB8AC3E}">
        <p14:creationId xmlns:p14="http://schemas.microsoft.com/office/powerpoint/2010/main" val="3374476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D42350-8F61-7374-ECF1-5E8ACF2EE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201"/>
            <a:ext cx="10515600" cy="1487488"/>
          </a:xfrm>
        </p:spPr>
        <p:txBody>
          <a:bodyPr>
            <a:normAutofit fontScale="90000"/>
          </a:bodyPr>
          <a:lstStyle/>
          <a:p>
            <a:r>
              <a:rPr lang="en-AU" sz="4400" b="1" dirty="0">
                <a:effectLst/>
                <a:ea typeface="Times New Roman" panose="02020603050405020304" pitchFamily="18" charset="0"/>
              </a:rPr>
              <a:t>LEGAL AND SOCIAL FRAMEWORK OF DIGITAL JUDICIARY IN THE CZECH REPUBLIC</a:t>
            </a:r>
            <a:endParaRPr lang="cs-CZ" dirty="0"/>
          </a:p>
        </p:txBody>
      </p:sp>
      <p:sp>
        <p:nvSpPr>
          <p:cNvPr id="5" name="Minus 4">
            <a:extLst>
              <a:ext uri="{FF2B5EF4-FFF2-40B4-BE49-F238E27FC236}">
                <a16:creationId xmlns:a16="http://schemas.microsoft.com/office/drawing/2014/main" id="{FDBE1C9E-A6E8-A3FE-2201-7DAEF9AF46BF}"/>
              </a:ext>
            </a:extLst>
          </p:cNvPr>
          <p:cNvSpPr/>
          <p:nvPr/>
        </p:nvSpPr>
        <p:spPr>
          <a:xfrm>
            <a:off x="10566399" y="843757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4989DF06-746C-95C2-E49D-B8DAA8AC3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AU" sz="3600" dirty="0">
                <a:effectLst/>
                <a:latin typeface="Arial Hebrew Scholar" pitchFamily="2" charset="-79"/>
                <a:ea typeface="Times New Roman" panose="02020603050405020304" pitchFamily="18" charset="0"/>
                <a:cs typeface="Arial Hebrew Scholar" pitchFamily="2" charset="-79"/>
              </a:rPr>
              <a:t>Digitalisation of everyday justice remains in the testing phase</a:t>
            </a:r>
          </a:p>
          <a:p>
            <a:r>
              <a:rPr lang="en-AU" sz="3600" dirty="0">
                <a:effectLst/>
                <a:latin typeface="Arial Hebrew Scholar" pitchFamily="2" charset="-79"/>
                <a:ea typeface="Times New Roman" panose="02020603050405020304" pitchFamily="18" charset="0"/>
                <a:cs typeface="Arial Hebrew Scholar" pitchFamily="2" charset="-79"/>
              </a:rPr>
              <a:t>Only reliable information on the lower court's website is the date and hour of the proceedings</a:t>
            </a:r>
          </a:p>
          <a:p>
            <a:r>
              <a:rPr lang="en-AU" sz="3600" dirty="0">
                <a:effectLst/>
                <a:latin typeface="Arial Hebrew Scholar" pitchFamily="2" charset="-79"/>
                <a:ea typeface="Times New Roman" panose="02020603050405020304" pitchFamily="18" charset="0"/>
                <a:cs typeface="Arial Hebrew Scholar" pitchFamily="2" charset="-79"/>
              </a:rPr>
              <a:t>Databases of regional and district courts' rulings do not exist</a:t>
            </a:r>
          </a:p>
          <a:p>
            <a:r>
              <a:rPr lang="en-AU" sz="3600" dirty="0">
                <a:effectLst/>
                <a:latin typeface="Arial Hebrew Scholar" pitchFamily="2" charset="-79"/>
                <a:ea typeface="Times New Roman" panose="02020603050405020304" pitchFamily="18" charset="0"/>
                <a:cs typeface="Arial Hebrew Scholar" pitchFamily="2" charset="-79"/>
              </a:rPr>
              <a:t>The connectivity score is 52,7, which is relatively low compared to the EU average of 59,</a:t>
            </a:r>
            <a:r>
              <a:rPr lang="cs-CZ" sz="3600" dirty="0">
                <a:effectLst/>
                <a:latin typeface="Arial Hebrew Scholar" pitchFamily="2" charset="-79"/>
                <a:cs typeface="Arial Hebrew Scholar" pitchFamily="2" charset="-79"/>
              </a:rPr>
              <a:t> 9</a:t>
            </a:r>
            <a:endParaRPr lang="cs-CZ" sz="3600" dirty="0">
              <a:latin typeface="Arial Hebrew Scholar" pitchFamily="2" charset="-79"/>
              <a:cs typeface="Arial Hebrew Scholar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11566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sah obrázku exteriér, scéna, laserová&#10;&#10;Popis byl vytvořen automaticky">
            <a:extLst>
              <a:ext uri="{FF2B5EF4-FFF2-40B4-BE49-F238E27FC236}">
                <a16:creationId xmlns:a16="http://schemas.microsoft.com/office/drawing/2014/main" id="{445C9FAF-98FD-1D24-9764-97D1A4C9B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843" b="887"/>
          <a:stretch/>
        </p:blipFill>
        <p:spPr>
          <a:xfrm>
            <a:off x="-169334" y="-91856"/>
            <a:ext cx="12192000" cy="6857990"/>
          </a:xfrm>
          <a:prstGeom prst="rect">
            <a:avLst/>
          </a:prstGeom>
        </p:spPr>
      </p:pic>
      <p:sp>
        <p:nvSpPr>
          <p:cNvPr id="24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C29779A-62EC-BDC2-BC9A-208632609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AU" sz="2300" b="1" dirty="0">
                <a:effectLst/>
                <a:ea typeface="Times New Roman" panose="02020603050405020304" pitchFamily="18" charset="0"/>
              </a:rPr>
              <a:t>Digital Economy and Society Index (DESI) 2022 – Results Czech Republic</a:t>
            </a:r>
            <a:endParaRPr lang="cs-CZ" sz="2300" b="1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114543-2341-275D-3C4F-C142AF001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 fontScale="77500" lnSpcReduction="20000"/>
          </a:bodyPr>
          <a:lstStyle/>
          <a:p>
            <a:r>
              <a:rPr lang="en-AU" sz="2000" dirty="0">
                <a:effectLst/>
                <a:latin typeface="Arial Hebrew Scholar" pitchFamily="2" charset="-79"/>
                <a:ea typeface="Times New Roman" panose="02020603050405020304" pitchFamily="18" charset="0"/>
                <a:cs typeface="Arial Hebrew Scholar" pitchFamily="2" charset="-79"/>
                <a:hlinkClick r:id="rId4"/>
              </a:rPr>
              <a:t>https://digital-strategy.ec.europa.eu/en/library/digital-economy-and-society-index-desi-2022</a:t>
            </a:r>
            <a:endParaRPr lang="en-AU" sz="2000" dirty="0">
              <a:effectLst/>
              <a:latin typeface="Arial Hebrew Scholar" pitchFamily="2" charset="-79"/>
              <a:ea typeface="Times New Roman" panose="02020603050405020304" pitchFamily="18" charset="0"/>
              <a:cs typeface="Arial Hebrew Scholar" pitchFamily="2" charset="-79"/>
            </a:endParaRPr>
          </a:p>
          <a:p>
            <a:r>
              <a:rPr lang="en-AU" sz="2000" dirty="0">
                <a:effectLst/>
                <a:latin typeface="Arial Hebrew Scholar" pitchFamily="2" charset="-79"/>
                <a:ea typeface="Times New Roman" panose="02020603050405020304" pitchFamily="18" charset="0"/>
                <a:cs typeface="Arial Hebrew Scholar" pitchFamily="2" charset="-79"/>
              </a:rPr>
              <a:t>Public servants have good digital skills. </a:t>
            </a:r>
            <a:r>
              <a:rPr lang="en-AU" sz="2000" b="1" dirty="0">
                <a:effectLst/>
                <a:latin typeface="Arial Hebrew Scholar" pitchFamily="2" charset="-79"/>
                <a:ea typeface="Times New Roman" panose="02020603050405020304" pitchFamily="18" charset="0"/>
                <a:cs typeface="Arial Hebrew Scholar" pitchFamily="2" charset="-79"/>
              </a:rPr>
              <a:t>Human capital </a:t>
            </a:r>
            <a:r>
              <a:rPr lang="en-AU" sz="2000" dirty="0">
                <a:effectLst/>
                <a:latin typeface="Arial Hebrew Scholar" pitchFamily="2" charset="-79"/>
                <a:ea typeface="Times New Roman" panose="02020603050405020304" pitchFamily="18" charset="0"/>
                <a:cs typeface="Arial Hebrew Scholar" pitchFamily="2" charset="-79"/>
              </a:rPr>
              <a:t>scores 45,6, just 0,1 points under the EU score</a:t>
            </a:r>
          </a:p>
          <a:p>
            <a:pPr>
              <a:spcAft>
                <a:spcPts val="600"/>
              </a:spcAft>
            </a:pPr>
            <a:r>
              <a:rPr lang="en-AU" sz="2000" b="1" dirty="0">
                <a:latin typeface="Arial Hebrew Scholar" pitchFamily="2" charset="-79"/>
                <a:ea typeface="Times New Roman" panose="02020603050405020304" pitchFamily="18" charset="0"/>
                <a:cs typeface="Arial Hebrew Scholar" pitchFamily="2" charset="-79"/>
              </a:rPr>
              <a:t>C</a:t>
            </a:r>
            <a:r>
              <a:rPr lang="en-AU" sz="2000" b="1" dirty="0">
                <a:effectLst/>
                <a:latin typeface="Arial Hebrew Scholar" pitchFamily="2" charset="-79"/>
                <a:ea typeface="Times New Roman" panose="02020603050405020304" pitchFamily="18" charset="0"/>
                <a:cs typeface="Arial Hebrew Scholar" pitchFamily="2" charset="-79"/>
              </a:rPr>
              <a:t>onnectivity</a:t>
            </a:r>
            <a:r>
              <a:rPr lang="en-AU" sz="2000" dirty="0">
                <a:effectLst/>
                <a:latin typeface="Arial Hebrew Scholar" pitchFamily="2" charset="-79"/>
                <a:ea typeface="Times New Roman" panose="02020603050405020304" pitchFamily="18" charset="0"/>
                <a:cs typeface="Arial Hebrew Scholar" pitchFamily="2" charset="-79"/>
              </a:rPr>
              <a:t> score is 52,7, which is relatively low compared to the EU average of 59,9 </a:t>
            </a:r>
          </a:p>
          <a:p>
            <a:pPr>
              <a:spcAft>
                <a:spcPts val="600"/>
              </a:spcAft>
            </a:pPr>
            <a:r>
              <a:rPr lang="en-AU" sz="2000" dirty="0">
                <a:effectLst/>
                <a:latin typeface="Arial Hebrew Scholar" pitchFamily="2" charset="-79"/>
                <a:ea typeface="Times New Roman" panose="02020603050405020304" pitchFamily="18" charset="0"/>
                <a:cs typeface="Arial Hebrew Scholar" pitchFamily="2" charset="-79"/>
              </a:rPr>
              <a:t>In the </a:t>
            </a:r>
            <a:r>
              <a:rPr lang="en-AU" sz="2000" b="1" dirty="0">
                <a:effectLst/>
                <a:latin typeface="Arial Hebrew Scholar" pitchFamily="2" charset="-79"/>
                <a:ea typeface="Times New Roman" panose="02020603050405020304" pitchFamily="18" charset="0"/>
                <a:cs typeface="Arial Hebrew Scholar" pitchFamily="2" charset="-79"/>
              </a:rPr>
              <a:t>integration of digital technology</a:t>
            </a:r>
            <a:r>
              <a:rPr lang="en-AU" sz="2000" dirty="0">
                <a:effectLst/>
                <a:latin typeface="Arial Hebrew Scholar" pitchFamily="2" charset="-79"/>
                <a:ea typeface="Times New Roman" panose="02020603050405020304" pitchFamily="18" charset="0"/>
                <a:cs typeface="Arial Hebrew Scholar" pitchFamily="2" charset="-79"/>
              </a:rPr>
              <a:t>, the Czech Republic occupies the </a:t>
            </a:r>
            <a:r>
              <a:rPr lang="en-AU" sz="2000" b="1" dirty="0">
                <a:effectLst/>
                <a:latin typeface="Arial Hebrew Scholar" pitchFamily="2" charset="-79"/>
                <a:ea typeface="Times New Roman" panose="02020603050405020304" pitchFamily="18" charset="0"/>
                <a:cs typeface="Arial Hebrew Scholar" pitchFamily="2" charset="-79"/>
              </a:rPr>
              <a:t>nineteenth place in the EU </a:t>
            </a:r>
            <a:r>
              <a:rPr lang="en-AU" sz="2000" dirty="0">
                <a:effectLst/>
                <a:latin typeface="Arial Hebrew Scholar" pitchFamily="2" charset="-79"/>
                <a:ea typeface="Times New Roman" panose="02020603050405020304" pitchFamily="18" charset="0"/>
                <a:cs typeface="Arial Hebrew Scholar" pitchFamily="2" charset="-79"/>
              </a:rPr>
              <a:t>(score 36,1) with a score of 33,8, </a:t>
            </a:r>
            <a:r>
              <a:rPr lang="cs-CZ" sz="2000" dirty="0">
                <a:effectLst/>
                <a:latin typeface="Arial Hebrew Scholar" pitchFamily="2" charset="-79"/>
                <a:cs typeface="Arial Hebrew Scholar" pitchFamily="2" charset="-79"/>
              </a:rPr>
              <a:t> </a:t>
            </a:r>
            <a:endParaRPr lang="cs-CZ" sz="2000" dirty="0">
              <a:effectLst/>
              <a:latin typeface="Arial Hebrew Scholar" pitchFamily="2" charset="-79"/>
              <a:ea typeface="Times New Roman" panose="02020603050405020304" pitchFamily="18" charset="0"/>
              <a:cs typeface="Arial Hebrew Scholar" pitchFamily="2" charset="-79"/>
            </a:endParaRPr>
          </a:p>
          <a:p>
            <a:endParaRPr lang="cs-CZ" sz="2000" dirty="0">
              <a:effectLst/>
              <a:latin typeface="Arial Hebrew Scholar" pitchFamily="2" charset="-79"/>
              <a:ea typeface="Times New Roman" panose="02020603050405020304" pitchFamily="18" charset="0"/>
              <a:cs typeface="Arial Hebrew Scholar" pitchFamily="2" charset="-79"/>
            </a:endParaRPr>
          </a:p>
          <a:p>
            <a:endParaRPr lang="cs-CZ" sz="1400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9CBF5BC9-C177-7D33-AAF5-0B778A147063}"/>
              </a:ext>
            </a:extLst>
          </p:cNvPr>
          <p:cNvSpPr txBox="1">
            <a:spLocks/>
          </p:cNvSpPr>
          <p:nvPr/>
        </p:nvSpPr>
        <p:spPr>
          <a:xfrm>
            <a:off x="-169334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8833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624528C2-A9BD-5C5F-1B42-F23CB17578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80" y="643467"/>
            <a:ext cx="10511440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31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4D70E03B-F5EC-A537-8941-08A4933DF4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99" b="1248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8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84555F5-446A-596D-6454-F55D4877C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cs-CZ" sz="3600"/>
              <a:t>Conclusion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7EA139-68EF-0A7F-680A-FB2183D40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en-AU" sz="1800">
                <a:effectLst/>
                <a:latin typeface="Arial Hebrew Scholar" pitchFamily="2" charset="-79"/>
                <a:ea typeface="Times New Roman" panose="02020603050405020304" pitchFamily="18" charset="0"/>
                <a:cs typeface="Arial Hebrew Scholar" pitchFamily="2" charset="-79"/>
              </a:rPr>
              <a:t>Global information society requires new legal, managerial, and practical approaches to the daily and long-term tasks of the judiciary</a:t>
            </a:r>
          </a:p>
          <a:p>
            <a:r>
              <a:rPr lang="en-AU" sz="1800">
                <a:latin typeface="Arial Hebrew Scholar" pitchFamily="2" charset="-79"/>
                <a:ea typeface="Times New Roman" panose="02020603050405020304" pitchFamily="18" charset="0"/>
                <a:cs typeface="Arial Hebrew Scholar" pitchFamily="2" charset="-79"/>
              </a:rPr>
              <a:t>S</a:t>
            </a:r>
            <a:r>
              <a:rPr lang="en-AU" sz="1800">
                <a:effectLst/>
                <a:latin typeface="Arial Hebrew Scholar" pitchFamily="2" charset="-79"/>
                <a:ea typeface="Times New Roman" panose="02020603050405020304" pitchFamily="18" charset="0"/>
                <a:cs typeface="Arial Hebrew Scholar" pitchFamily="2" charset="-79"/>
              </a:rPr>
              <a:t>tate administration, courts, legal advisors and public officers must move from the old part of lordly decision-making to the cooperative and supporting manager position</a:t>
            </a:r>
            <a:r>
              <a:rPr lang="cs-CZ" sz="1800">
                <a:effectLst/>
                <a:latin typeface="Arial Hebrew Scholar" pitchFamily="2" charset="-79"/>
                <a:cs typeface="Arial Hebrew Scholar" pitchFamily="2" charset="-79"/>
              </a:rPr>
              <a:t> </a:t>
            </a:r>
          </a:p>
          <a:p>
            <a:pPr marL="0" indent="0">
              <a:buNone/>
            </a:pPr>
            <a:endParaRPr lang="cs-CZ" sz="180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E98D7AF-81A4-D7F2-2221-34952DA85F82}"/>
              </a:ext>
            </a:extLst>
          </p:cNvPr>
          <p:cNvSpPr txBox="1"/>
          <p:nvPr/>
        </p:nvSpPr>
        <p:spPr>
          <a:xfrm>
            <a:off x="10013197" y="6657945"/>
            <a:ext cx="217880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cs-CZ" sz="700">
                <a:solidFill>
                  <a:srgbClr val="FFFFFF"/>
                </a:solidFill>
                <a:hlinkClick r:id="rId3" tooltip="https://www.riscriverelastoria.com/2015/10/la-globalizzazione-digitale-e-i-suoi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Tato fotka</a:t>
            </a:r>
            <a:r>
              <a:rPr lang="cs-CZ" sz="700">
                <a:solidFill>
                  <a:srgbClr val="FFFFFF"/>
                </a:solidFill>
              </a:rPr>
              <a:t> od autora Neznámý autor s licencí </a:t>
            </a:r>
            <a:r>
              <a:rPr lang="cs-CZ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cs-CZ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671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EB076ED-D513-0ECA-19C8-F5DBD75F4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cs-CZ" sz="4000" dirty="0" err="1">
                <a:solidFill>
                  <a:srgbClr val="FFFFFF"/>
                </a:solidFill>
              </a:rPr>
              <a:t>Conclusion</a:t>
            </a:r>
            <a:r>
              <a:rPr lang="cs-CZ" sz="40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80B121-2124-42BA-E46D-C567D5D1F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Autofit/>
          </a:bodyPr>
          <a:lstStyle/>
          <a:p>
            <a:r>
              <a:rPr lang="en-AU" sz="2000" dirty="0">
                <a:effectLst/>
                <a:latin typeface="Arial Hebrew Scholar" pitchFamily="2" charset="-79"/>
                <a:ea typeface="Times New Roman" panose="02020603050405020304" pitchFamily="18" charset="0"/>
                <a:cs typeface="Arial Hebrew Scholar" pitchFamily="2" charset="-79"/>
              </a:rPr>
              <a:t>In 2018, the vice-president of the Supreme Court warned that </a:t>
            </a:r>
            <a:r>
              <a:rPr lang="en-AU" sz="2000" b="1" dirty="0">
                <a:effectLst/>
                <a:latin typeface="Arial Hebrew Scholar" pitchFamily="2" charset="-79"/>
                <a:ea typeface="Times New Roman" panose="02020603050405020304" pitchFamily="18" charset="0"/>
                <a:cs typeface="Arial Hebrew Scholar" pitchFamily="2" charset="-79"/>
              </a:rPr>
              <a:t>even if the most significant perspective for a fast and efficient court procedure lies in its complete digitalisation, judging- deciding on human disputes, fates, guilts, and punishments should forever remain in the hands of people</a:t>
            </a:r>
            <a:r>
              <a:rPr lang="cs-CZ" sz="2000" b="1" dirty="0">
                <a:effectLst/>
                <a:latin typeface="Arial Hebrew Scholar" pitchFamily="2" charset="-79"/>
                <a:cs typeface="Arial Hebrew Scholar" pitchFamily="2" charset="-79"/>
              </a:rPr>
              <a:t> </a:t>
            </a:r>
            <a:endParaRPr lang="cs-CZ" sz="2000" b="1" dirty="0">
              <a:latin typeface="Arial Hebrew Scholar" pitchFamily="2" charset="-79"/>
              <a:cs typeface="Arial Hebrew Scholar" pitchFamily="2" charset="-79"/>
            </a:endParaRPr>
          </a:p>
        </p:txBody>
      </p:sp>
      <p:pic>
        <p:nvPicPr>
          <p:cNvPr id="5" name="Obrázek 4" descr="Obsah obrázku exteriér, obloha, silnice, budova&#10;&#10;Popis byl vytvořen automaticky">
            <a:extLst>
              <a:ext uri="{FF2B5EF4-FFF2-40B4-BE49-F238E27FC236}">
                <a16:creationId xmlns:a16="http://schemas.microsoft.com/office/drawing/2014/main" id="{69C8B69C-010E-6591-55D4-B1907E02D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24513" y="2492376"/>
            <a:ext cx="4751162" cy="356337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F546812-8FBA-4CDD-809F-A3528369C3F4}"/>
              </a:ext>
            </a:extLst>
          </p:cNvPr>
          <p:cNvSpPr txBox="1"/>
          <p:nvPr/>
        </p:nvSpPr>
        <p:spPr>
          <a:xfrm>
            <a:off x="8696873" y="5855693"/>
            <a:ext cx="217880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cs-CZ" sz="700">
                <a:solidFill>
                  <a:srgbClr val="FFFFFF"/>
                </a:solidFill>
                <a:hlinkClick r:id="rId3" tooltip="https://en.wikipedia.org/wiki/Portal:Law/Intro/Im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Tato fotka</a:t>
            </a:r>
            <a:r>
              <a:rPr lang="cs-CZ" sz="700">
                <a:solidFill>
                  <a:srgbClr val="FFFFFF"/>
                </a:solidFill>
              </a:rPr>
              <a:t> od autora Neznámý autor s licencí </a:t>
            </a:r>
            <a:r>
              <a:rPr lang="cs-CZ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cs-CZ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9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23CEE26-8D90-881A-5C30-41F80FBE6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dirty="0"/>
              <a:t>L</a:t>
            </a:r>
            <a:r>
              <a:rPr lang="en-US" sz="3400" dirty="0">
                <a:effectLst/>
              </a:rPr>
              <a:t>egal system and the rule of law belong to essential tools.</a:t>
            </a:r>
            <a:br>
              <a:rPr lang="en-US" sz="3400" dirty="0">
                <a:effectLst/>
              </a:rPr>
            </a:br>
            <a:r>
              <a:rPr lang="en-US" sz="3400" dirty="0" err="1"/>
              <a:t>D</a:t>
            </a:r>
            <a:r>
              <a:rPr lang="en-US" sz="3400" dirty="0" err="1">
                <a:effectLst/>
              </a:rPr>
              <a:t>igitalisation</a:t>
            </a:r>
            <a:r>
              <a:rPr lang="en-US" sz="3400" dirty="0">
                <a:effectLst/>
              </a:rPr>
              <a:t> is the mean; the lawyer is the one who explains, advises, and acts </a:t>
            </a:r>
            <a:br>
              <a:rPr lang="en-US" sz="3400" dirty="0">
                <a:effectLst/>
              </a:rPr>
            </a:br>
            <a:endParaRPr lang="en-US" sz="34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8C2B56B-AD23-DD2C-E962-9AB8358A9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Obrázek 7" descr="Obsah obrázku text, bílá tabule&#10;&#10;Popis byl vytvořen automaticky">
            <a:extLst>
              <a:ext uri="{FF2B5EF4-FFF2-40B4-BE49-F238E27FC236}">
                <a16:creationId xmlns:a16="http://schemas.microsoft.com/office/drawing/2014/main" id="{D2405C9B-67CC-6559-62E2-A7552B3024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757" r="32205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430D41A4-1E5D-9C14-02BC-8941DCEB2494}"/>
              </a:ext>
            </a:extLst>
          </p:cNvPr>
          <p:cNvSpPr txBox="1"/>
          <p:nvPr/>
        </p:nvSpPr>
        <p:spPr>
          <a:xfrm>
            <a:off x="10013198" y="6657945"/>
            <a:ext cx="217880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cs-CZ" sz="700">
                <a:solidFill>
                  <a:srgbClr val="FFFFFF"/>
                </a:solidFill>
                <a:hlinkClick r:id="rId3" tooltip="https://www.picpedia.org/legal-01/l/lawyer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Tato fotka</a:t>
            </a:r>
            <a:r>
              <a:rPr lang="cs-CZ" sz="700">
                <a:solidFill>
                  <a:srgbClr val="FFFFFF"/>
                </a:solidFill>
              </a:rPr>
              <a:t> od autora Neznámý autor s licencí </a:t>
            </a:r>
            <a:r>
              <a:rPr lang="cs-CZ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cs-CZ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837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0CCF1-FB8C-4673-9980-32E6F21B4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67909" y="2023110"/>
            <a:ext cx="2469624" cy="2846070"/>
          </a:xfrm>
        </p:spPr>
        <p:txBody>
          <a:bodyPr anchor="ctr">
            <a:normAutofit/>
          </a:bodyPr>
          <a:lstStyle/>
          <a:p>
            <a:pPr algn="l"/>
            <a:endParaRPr lang="cs-CZ" sz="37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397DB6E-C0BF-006B-4109-A333BBB929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67908" y="5086350"/>
            <a:ext cx="2446465" cy="1178298"/>
          </a:xfrm>
        </p:spPr>
        <p:txBody>
          <a:bodyPr>
            <a:normAutofit/>
          </a:bodyPr>
          <a:lstStyle/>
          <a:p>
            <a:pPr algn="l"/>
            <a:endParaRPr lang="cs-CZ" sz="16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82CC811-AAA6-6F0F-C0EB-89E05DBEFC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55" r="1336" b="2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13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F6B145-40CC-ABC1-202B-3047C6EC4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b="1" dirty="0"/>
              <a:t>INTRODUCTION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62218C-4706-5675-65EA-F332F63F4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AU" sz="2000">
                <a:effectLst/>
                <a:latin typeface="Arial Hebrew Scholar" pitchFamily="2" charset="-79"/>
                <a:ea typeface="Times New Roman" panose="02020603050405020304" pitchFamily="18" charset="0"/>
                <a:cs typeface="Arial Hebrew Scholar" pitchFamily="2" charset="-79"/>
              </a:rPr>
              <a:t>Digitalisation in legal practice</a:t>
            </a:r>
          </a:p>
          <a:p>
            <a:r>
              <a:rPr lang="en-AU" sz="2000">
                <a:effectLst/>
                <a:latin typeface="Arial Hebrew Scholar" pitchFamily="2" charset="-79"/>
                <a:ea typeface="Times New Roman" panose="02020603050405020304" pitchFamily="18" charset="0"/>
                <a:cs typeface="Arial Hebrew Scholar" pitchFamily="2" charset="-79"/>
              </a:rPr>
              <a:t>Temporary phenomenon or significant and permanent change ?</a:t>
            </a:r>
          </a:p>
          <a:p>
            <a:r>
              <a:rPr lang="en-AU" sz="2000">
                <a:effectLst/>
                <a:latin typeface="Arial Hebrew Scholar" pitchFamily="2" charset="-79"/>
                <a:ea typeface="Times New Roman" panose="02020603050405020304" pitchFamily="18" charset="0"/>
                <a:cs typeface="Arial Hebrew Scholar" pitchFamily="2" charset="-79"/>
              </a:rPr>
              <a:t> Post -industrial society</a:t>
            </a:r>
          </a:p>
          <a:p>
            <a:r>
              <a:rPr lang="en-AU" sz="2000">
                <a:latin typeface="Arial Hebrew Scholar" pitchFamily="2" charset="-79"/>
                <a:ea typeface="Times New Roman" panose="02020603050405020304" pitchFamily="18" charset="0"/>
                <a:cs typeface="Arial Hebrew Scholar" pitchFamily="2" charset="-79"/>
              </a:rPr>
              <a:t>Technologies</a:t>
            </a:r>
          </a:p>
          <a:p>
            <a:r>
              <a:rPr lang="en-AU" sz="2000">
                <a:latin typeface="Arial Hebrew Scholar" pitchFamily="2" charset="-79"/>
                <a:ea typeface="Times New Roman" panose="02020603050405020304" pitchFamily="18" charset="0"/>
                <a:cs typeface="Arial Hebrew Scholar" pitchFamily="2" charset="-79"/>
              </a:rPr>
              <a:t> Knowledge management</a:t>
            </a:r>
            <a:r>
              <a:rPr lang="en-AU" sz="2000">
                <a:effectLst/>
                <a:latin typeface="Arial Hebrew Scholar" pitchFamily="2" charset="-79"/>
                <a:ea typeface="Times New Roman" panose="02020603050405020304" pitchFamily="18" charset="0"/>
                <a:cs typeface="Arial Hebrew Scholar" pitchFamily="2" charset="-79"/>
              </a:rPr>
              <a:t> </a:t>
            </a:r>
          </a:p>
          <a:p>
            <a:r>
              <a:rPr lang="en-AU" sz="2000">
                <a:effectLst/>
                <a:latin typeface="Arial Hebrew Scholar" pitchFamily="2" charset="-79"/>
                <a:ea typeface="Times New Roman" panose="02020603050405020304" pitchFamily="18" charset="0"/>
                <a:cs typeface="Arial Hebrew Scholar" pitchFamily="2" charset="-79"/>
              </a:rPr>
              <a:t>Digital public services</a:t>
            </a:r>
          </a:p>
          <a:p>
            <a:endParaRPr lang="cs-CZ" sz="200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C5E9CC0-455C-2508-E8B9-AB23F75708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516" r="32364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3D98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278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338D447-E6C5-C199-DB88-14B359AA7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AU" b="1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DIGITAL SINGLE MARKET IN JUSTICE</a:t>
            </a:r>
            <a:br>
              <a:rPr lang="cs-CZ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</a:br>
            <a:endParaRPr lang="cs-CZ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F6719D-55C3-3B49-EE22-D2C6D1FEE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AU" sz="3200" dirty="0">
                <a:effectLst/>
                <a:latin typeface="Arial Hebrew Scholar" pitchFamily="2" charset="-79"/>
                <a:ea typeface="Times New Roman" panose="02020603050405020304" pitchFamily="18" charset="0"/>
                <a:cs typeface="Arial Hebrew Scholar" pitchFamily="2" charset="-79"/>
              </a:rPr>
              <a:t>Cooperation in legal matters</a:t>
            </a:r>
          </a:p>
          <a:p>
            <a:r>
              <a:rPr lang="en-AU" sz="3200" dirty="0">
                <a:latin typeface="Arial Hebrew Scholar" pitchFamily="2" charset="-79"/>
                <a:ea typeface="Times New Roman" panose="02020603050405020304" pitchFamily="18" charset="0"/>
                <a:cs typeface="Arial Hebrew Scholar" pitchFamily="2" charset="-79"/>
              </a:rPr>
              <a:t>S</a:t>
            </a:r>
            <a:r>
              <a:rPr lang="en-AU" sz="3200" dirty="0">
                <a:effectLst/>
                <a:latin typeface="Arial Hebrew Scholar" pitchFamily="2" charset="-79"/>
                <a:ea typeface="Times New Roman" panose="02020603050405020304" pitchFamily="18" charset="0"/>
                <a:cs typeface="Arial Hebrew Scholar" pitchFamily="2" charset="-79"/>
              </a:rPr>
              <a:t>et of formulas and information on national and EU laws</a:t>
            </a:r>
          </a:p>
          <a:p>
            <a:r>
              <a:rPr lang="en-AU" sz="3200" dirty="0">
                <a:effectLst/>
                <a:latin typeface="Arial Hebrew Scholar" pitchFamily="2" charset="-79"/>
                <a:ea typeface="Times New Roman" panose="02020603050405020304" pitchFamily="18" charset="0"/>
                <a:cs typeface="Arial Hebrew Scholar" pitchFamily="2" charset="-79"/>
              </a:rPr>
              <a:t>Entry into public company registries. </a:t>
            </a:r>
          </a:p>
          <a:p>
            <a:r>
              <a:rPr lang="en-AU" sz="3200" dirty="0">
                <a:effectLst/>
                <a:latin typeface="Arial Hebrew Scholar" pitchFamily="2" charset="-79"/>
                <a:ea typeface="Times New Roman" panose="02020603050405020304" pitchFamily="18" charset="0"/>
                <a:cs typeface="Arial Hebrew Scholar" pitchFamily="2" charset="-79"/>
              </a:rPr>
              <a:t>European Arrest Warrant </a:t>
            </a:r>
          </a:p>
          <a:p>
            <a:r>
              <a:rPr lang="en-AU" sz="3200" dirty="0">
                <a:effectLst/>
                <a:latin typeface="Arial Hebrew Scholar" pitchFamily="2" charset="-79"/>
                <a:ea typeface="Times New Roman" panose="02020603050405020304" pitchFamily="18" charset="0"/>
                <a:cs typeface="Arial Hebrew Scholar" pitchFamily="2" charset="-79"/>
              </a:rPr>
              <a:t>Public Prosecutor's Office </a:t>
            </a:r>
          </a:p>
          <a:p>
            <a:r>
              <a:rPr lang="en-AU" sz="3200" dirty="0">
                <a:effectLst/>
                <a:latin typeface="Arial Hebrew Scholar" pitchFamily="2" charset="-79"/>
                <a:ea typeface="Times New Roman" panose="02020603050405020304" pitchFamily="18" charset="0"/>
                <a:cs typeface="Arial Hebrew Scholar" pitchFamily="2" charset="-79"/>
              </a:rPr>
              <a:t> </a:t>
            </a:r>
            <a:r>
              <a:rPr lang="en-AU" sz="3200" u="sng" dirty="0">
                <a:effectLst/>
                <a:latin typeface="Arial Hebrew Scholar" pitchFamily="2" charset="-79"/>
                <a:ea typeface="Times New Roman" panose="02020603050405020304" pitchFamily="18" charset="0"/>
                <a:cs typeface="Arial Hebrew Scholar" pitchFamily="2" charset="-79"/>
                <a:hlinkClick r:id="rId2"/>
              </a:rPr>
              <a:t>https://e-justice.europa.eu/</a:t>
            </a:r>
            <a:endParaRPr lang="en-AU" sz="3200" dirty="0">
              <a:latin typeface="Arial Hebrew Scholar" pitchFamily="2" charset="-79"/>
              <a:ea typeface="Times New Roman" panose="02020603050405020304" pitchFamily="18" charset="0"/>
              <a:cs typeface="Arial Hebrew Scholar" pitchFamily="2" charset="-79"/>
            </a:endParaRPr>
          </a:p>
          <a:p>
            <a:endParaRPr lang="en-AU" sz="3200" dirty="0">
              <a:effectLst/>
              <a:latin typeface="Arial Hebrew Scholar" pitchFamily="2" charset="-79"/>
              <a:ea typeface="Times New Roman" panose="02020603050405020304" pitchFamily="18" charset="0"/>
              <a:cs typeface="Arial Hebrew Scholar" pitchFamily="2" charset="-79"/>
            </a:endParaRPr>
          </a:p>
          <a:p>
            <a:endParaRPr lang="cs-CZ" sz="3600" dirty="0">
              <a:effectLst/>
              <a:latin typeface="Arial Hebrew Scholar" pitchFamily="2" charset="-79"/>
              <a:ea typeface="Times New Roman" panose="02020603050405020304" pitchFamily="18" charset="0"/>
              <a:cs typeface="Arial Hebrew Scholar" pitchFamily="2" charset="-79"/>
            </a:endParaRPr>
          </a:p>
          <a:p>
            <a:endParaRPr lang="cs-CZ" dirty="0">
              <a:latin typeface="Arial Hebrew Scholar" pitchFamily="2" charset="-79"/>
              <a:cs typeface="Arial Hebrew Scholar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27928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153CB8F-2189-1F39-394A-FEC45ADB6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AU" sz="3700" b="1">
                <a:effectLst/>
                <a:ea typeface="Times New Roman" panose="02020603050405020304" pitchFamily="18" charset="0"/>
              </a:rPr>
              <a:t>DIGITAL SINGLE MARKET IN JUSTICE</a:t>
            </a:r>
            <a:endParaRPr lang="cs-CZ" sz="37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A6DE94-6F98-AB2A-A733-4E3A18DDE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en-AU" sz="1800" dirty="0">
                <a:effectLst/>
                <a:latin typeface="Arial Hebrew Scholar" pitchFamily="2" charset="-79"/>
                <a:ea typeface="Times New Roman" panose="02020603050405020304" pitchFamily="18" charset="0"/>
                <a:cs typeface="Arial Hebrew Scholar" pitchFamily="2" charset="-79"/>
              </a:rPr>
              <a:t>Tool to help reduce pandemics' impacts and economic crises</a:t>
            </a:r>
          </a:p>
          <a:p>
            <a:r>
              <a:rPr lang="en-AU" sz="1800" dirty="0">
                <a:latin typeface="Arial Hebrew Scholar" pitchFamily="2" charset="-79"/>
                <a:ea typeface="Times New Roman" panose="02020603050405020304" pitchFamily="18" charset="0"/>
                <a:cs typeface="Arial Hebrew Scholar" pitchFamily="2" charset="-79"/>
              </a:rPr>
              <a:t>P</a:t>
            </a:r>
            <a:r>
              <a:rPr lang="en-AU" sz="1800" dirty="0">
                <a:effectLst/>
                <a:latin typeface="Arial Hebrew Scholar" pitchFamily="2" charset="-79"/>
                <a:ea typeface="Times New Roman" panose="02020603050405020304" pitchFamily="18" charset="0"/>
                <a:cs typeface="Arial Hebrew Scholar" pitchFamily="2" charset="-79"/>
              </a:rPr>
              <a:t>ost-crisis period needs </a:t>
            </a:r>
          </a:p>
          <a:p>
            <a:r>
              <a:rPr lang="en-AU" sz="1800" dirty="0">
                <a:latin typeface="Arial Hebrew Scholar" pitchFamily="2" charset="-79"/>
                <a:ea typeface="Times New Roman" panose="02020603050405020304" pitchFamily="18" charset="0"/>
                <a:cs typeface="Arial Hebrew Scholar" pitchFamily="2" charset="-79"/>
              </a:rPr>
              <a:t>I</a:t>
            </a:r>
            <a:r>
              <a:rPr lang="en-AU" sz="1800" dirty="0">
                <a:effectLst/>
                <a:latin typeface="Arial Hebrew Scholar" pitchFamily="2" charset="-79"/>
                <a:ea typeface="Times New Roman" panose="02020603050405020304" pitchFamily="18" charset="0"/>
                <a:cs typeface="Arial Hebrew Scholar" pitchFamily="2" charset="-79"/>
              </a:rPr>
              <a:t>nteroperability across Europe in justice matters</a:t>
            </a:r>
          </a:p>
          <a:p>
            <a:r>
              <a:rPr lang="en-AU" sz="1800">
                <a:latin typeface="Arial Hebrew Scholar" pitchFamily="2" charset="-79"/>
                <a:ea typeface="Times New Roman" panose="02020603050405020304" pitchFamily="18" charset="0"/>
                <a:cs typeface="Arial Hebrew Scholar" pitchFamily="2" charset="-79"/>
              </a:rPr>
              <a:t>C</a:t>
            </a:r>
            <a:r>
              <a:rPr lang="en-AU" sz="1800">
                <a:effectLst/>
                <a:latin typeface="Arial Hebrew Scholar" pitchFamily="2" charset="-79"/>
                <a:ea typeface="Times New Roman" panose="02020603050405020304" pitchFamily="18" charset="0"/>
                <a:cs typeface="Arial Hebrew Scholar" pitchFamily="2" charset="-79"/>
              </a:rPr>
              <a:t>ommunication with the users and between judicial authorities online</a:t>
            </a:r>
          </a:p>
          <a:p>
            <a:r>
              <a:rPr lang="en-AU" sz="1800" dirty="0">
                <a:effectLst/>
                <a:latin typeface="Arial Hebrew Scholar" pitchFamily="2" charset="-79"/>
                <a:ea typeface="Times New Roman" panose="02020603050405020304" pitchFamily="18" charset="0"/>
                <a:cs typeface="Arial Hebrew Scholar" pitchFamily="2" charset="-79"/>
              </a:rPr>
              <a:t>Remote access and standardisation should be the first option for every participant and the public service</a:t>
            </a:r>
          </a:p>
          <a:p>
            <a:r>
              <a:rPr lang="en-AU" sz="1800" dirty="0">
                <a:effectLst/>
                <a:latin typeface="Arial Hebrew Scholar" pitchFamily="2" charset="-79"/>
                <a:ea typeface="Times New Roman" panose="02020603050405020304" pitchFamily="18" charset="0"/>
                <a:cs typeface="Arial Hebrew Scholar" pitchFamily="2" charset="-79"/>
              </a:rPr>
              <a:t>Europe's Digital Decade targets till 2030</a:t>
            </a:r>
          </a:p>
          <a:p>
            <a:r>
              <a:rPr lang="en-AU" sz="1800" dirty="0">
                <a:effectLst/>
                <a:latin typeface="Arial Hebrew Scholar" pitchFamily="2" charset="-79"/>
                <a:ea typeface="Times New Roman" panose="02020603050405020304" pitchFamily="18" charset="0"/>
                <a:cs typeface="Arial Hebrew Scholar" pitchFamily="2" charset="-79"/>
              </a:rPr>
              <a:t>https://</a:t>
            </a:r>
            <a:r>
              <a:rPr lang="en-AU" sz="1800" dirty="0" err="1">
                <a:effectLst/>
                <a:latin typeface="Arial Hebrew Scholar" pitchFamily="2" charset="-79"/>
                <a:ea typeface="Times New Roman" panose="02020603050405020304" pitchFamily="18" charset="0"/>
                <a:cs typeface="Arial Hebrew Scholar" pitchFamily="2" charset="-79"/>
              </a:rPr>
              <a:t>www.consilium.europa.eu</a:t>
            </a:r>
            <a:r>
              <a:rPr lang="en-AU" sz="1800" dirty="0">
                <a:effectLst/>
                <a:latin typeface="Arial Hebrew Scholar" pitchFamily="2" charset="-79"/>
                <a:ea typeface="Times New Roman" panose="02020603050405020304" pitchFamily="18" charset="0"/>
                <a:cs typeface="Arial Hebrew Scholar" pitchFamily="2" charset="-79"/>
              </a:rPr>
              <a:t>/</a:t>
            </a:r>
            <a:r>
              <a:rPr lang="en-AU" sz="1800" dirty="0" err="1">
                <a:effectLst/>
                <a:latin typeface="Arial Hebrew Scholar" pitchFamily="2" charset="-79"/>
                <a:ea typeface="Times New Roman" panose="02020603050405020304" pitchFamily="18" charset="0"/>
                <a:cs typeface="Arial Hebrew Scholar" pitchFamily="2" charset="-79"/>
              </a:rPr>
              <a:t>en</a:t>
            </a:r>
            <a:r>
              <a:rPr lang="en-AU" sz="1800" dirty="0">
                <a:effectLst/>
                <a:latin typeface="Arial Hebrew Scholar" pitchFamily="2" charset="-79"/>
                <a:ea typeface="Times New Roman" panose="02020603050405020304" pitchFamily="18" charset="0"/>
                <a:cs typeface="Arial Hebrew Scholar" pitchFamily="2" charset="-79"/>
              </a:rPr>
              <a:t>/policies/a-digital-future-for-</a:t>
            </a:r>
            <a:r>
              <a:rPr lang="en-AU" sz="1800" dirty="0" err="1">
                <a:effectLst/>
                <a:latin typeface="Arial Hebrew Scholar" pitchFamily="2" charset="-79"/>
                <a:ea typeface="Times New Roman" panose="02020603050405020304" pitchFamily="18" charset="0"/>
                <a:cs typeface="Arial Hebrew Scholar" pitchFamily="2" charset="-79"/>
              </a:rPr>
              <a:t>europe</a:t>
            </a:r>
            <a:r>
              <a:rPr lang="en-AU" sz="1800" dirty="0">
                <a:effectLst/>
                <a:latin typeface="Arial Hebrew Scholar" pitchFamily="2" charset="-79"/>
                <a:ea typeface="Times New Roman" panose="02020603050405020304" pitchFamily="18" charset="0"/>
                <a:cs typeface="Arial Hebrew Scholar" pitchFamily="2" charset="-79"/>
              </a:rPr>
              <a:t>/</a:t>
            </a:r>
            <a:endParaRPr lang="cs-CZ" sz="1800" dirty="0">
              <a:effectLst/>
              <a:latin typeface="Arial Hebrew Scholar" pitchFamily="2" charset="-79"/>
              <a:ea typeface="Times New Roman" panose="02020603050405020304" pitchFamily="18" charset="0"/>
              <a:cs typeface="Arial Hebrew Scholar" pitchFamily="2" charset="-79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C3E96C4-258C-72A5-8022-634C5F2BB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5000" r="3" b="3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5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8C6135C-4561-F5BC-7470-CD497002CDA9}"/>
              </a:ext>
            </a:extLst>
          </p:cNvPr>
          <p:cNvSpPr txBox="1"/>
          <p:nvPr/>
        </p:nvSpPr>
        <p:spPr>
          <a:xfrm>
            <a:off x="9993962" y="6657945"/>
            <a:ext cx="219803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cs-CZ" sz="700">
                <a:solidFill>
                  <a:srgbClr val="FFFFFF"/>
                </a:solidFill>
                <a:hlinkClick r:id="rId3" tooltip="https://www.flickr.com/photos/pricey/7720866546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Tato fotka</a:t>
            </a:r>
            <a:r>
              <a:rPr lang="cs-CZ" sz="700">
                <a:solidFill>
                  <a:srgbClr val="FFFFFF"/>
                </a:solidFill>
              </a:rPr>
              <a:t> od autora Neznámý autor s licencí </a:t>
            </a:r>
            <a:r>
              <a:rPr lang="cs-CZ" sz="700">
                <a:solidFill>
                  <a:srgbClr val="FFFFFF"/>
                </a:solidFill>
                <a:hlinkClick r:id="rId4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cs-CZ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802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6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DCA8A060-DBA8-F6C0-EF51-73C3F8A26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cs-CZ" sz="4000" b="1">
                <a:solidFill>
                  <a:srgbClr val="FFFFFF"/>
                </a:solidFill>
              </a:rPr>
              <a:t>DIGITAL LEGAL SERVICES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E5BB1CA7-6338-5974-CE46-261E51B55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 fontScale="92500" lnSpcReduction="10000"/>
          </a:bodyPr>
          <a:lstStyle/>
          <a:p>
            <a:r>
              <a:rPr lang="en-AU" sz="2000" dirty="0">
                <a:effectLst/>
                <a:latin typeface="Arial Hebrew Scholar" pitchFamily="2" charset="-79"/>
                <a:ea typeface="Times New Roman" panose="02020603050405020304" pitchFamily="18" charset="0"/>
                <a:cs typeface="Arial Hebrew Scholar" pitchFamily="2" charset="-79"/>
              </a:rPr>
              <a:t>E-Justice cannot be limited just to the courts, state prosecution, probation or prison service or other public services administered by the Ministry of Justice</a:t>
            </a:r>
          </a:p>
          <a:p>
            <a:r>
              <a:rPr lang="en-AU" sz="2000" dirty="0">
                <a:latin typeface="Arial Hebrew Scholar" pitchFamily="2" charset="-79"/>
                <a:ea typeface="Times New Roman" panose="02020603050405020304" pitchFamily="18" charset="0"/>
                <a:cs typeface="Arial Hebrew Scholar" pitchFamily="2" charset="-79"/>
              </a:rPr>
              <a:t>M</a:t>
            </a:r>
            <a:r>
              <a:rPr lang="en-AU" sz="2000" dirty="0">
                <a:effectLst/>
                <a:latin typeface="Arial Hebrew Scholar" pitchFamily="2" charset="-79"/>
                <a:ea typeface="Times New Roman" panose="02020603050405020304" pitchFamily="18" charset="0"/>
                <a:cs typeface="Arial Hebrew Scholar" pitchFamily="2" charset="-79"/>
              </a:rPr>
              <a:t>aterial rule of law demands broad access and enforceability of laws.</a:t>
            </a:r>
          </a:p>
          <a:p>
            <a:r>
              <a:rPr lang="en-AU" sz="2000" dirty="0">
                <a:effectLst/>
                <a:latin typeface="Arial Hebrew Scholar" pitchFamily="2" charset="-79"/>
                <a:ea typeface="Times New Roman" panose="02020603050405020304" pitchFamily="18" charset="0"/>
                <a:cs typeface="Arial Hebrew Scholar" pitchFamily="2" charset="-79"/>
              </a:rPr>
              <a:t>Legal professions like attorneys, public notaries, and executors form part of legal services</a:t>
            </a:r>
          </a:p>
          <a:p>
            <a:r>
              <a:rPr lang="en-AU" sz="2000" dirty="0">
                <a:latin typeface="Arial Hebrew Scholar" pitchFamily="2" charset="-79"/>
                <a:ea typeface="Times New Roman" panose="02020603050405020304" pitchFamily="18" charset="0"/>
                <a:cs typeface="Arial Hebrew Scholar" pitchFamily="2" charset="-79"/>
              </a:rPr>
              <a:t>T</a:t>
            </a:r>
            <a:r>
              <a:rPr lang="en-AU" sz="2000" dirty="0">
                <a:effectLst/>
                <a:latin typeface="Arial Hebrew Scholar" pitchFamily="2" charset="-79"/>
                <a:ea typeface="Times New Roman" panose="02020603050405020304" pitchFamily="18" charset="0"/>
                <a:cs typeface="Arial Hebrew Scholar" pitchFamily="2" charset="-79"/>
              </a:rPr>
              <a:t>heir roles in the judicial system differs</a:t>
            </a:r>
            <a:r>
              <a:rPr lang="cs-CZ" sz="2000" dirty="0">
                <a:effectLst/>
                <a:latin typeface="Arial Hebrew Scholar" pitchFamily="2" charset="-79"/>
                <a:cs typeface="Arial Hebrew Scholar" pitchFamily="2" charset="-79"/>
              </a:rPr>
              <a:t> </a:t>
            </a:r>
            <a:endParaRPr lang="en-AU" sz="2000" dirty="0">
              <a:latin typeface="Arial Hebrew Scholar" pitchFamily="2" charset="-79"/>
              <a:ea typeface="Times New Roman" panose="02020603050405020304" pitchFamily="18" charset="0"/>
              <a:cs typeface="Arial Hebrew Scholar" pitchFamily="2" charset="-79"/>
            </a:endParaRPr>
          </a:p>
          <a:p>
            <a:endParaRPr lang="cs-CZ" sz="1700" dirty="0">
              <a:effectLst/>
              <a:latin typeface="Arial Hebrew Scholar" pitchFamily="2" charset="-79"/>
              <a:ea typeface="Times New Roman" panose="02020603050405020304" pitchFamily="18" charset="0"/>
              <a:cs typeface="Arial Hebrew Scholar" pitchFamily="2" charset="-79"/>
            </a:endParaRPr>
          </a:p>
          <a:p>
            <a:endParaRPr lang="cs-CZ" sz="1700" dirty="0"/>
          </a:p>
        </p:txBody>
      </p:sp>
      <p:pic>
        <p:nvPicPr>
          <p:cNvPr id="6" name="Obrázek 5" descr="Obsah obrázku stůl, interiér, dřevěné, kladivo&#10;&#10;Popis byl vytvořen automaticky">
            <a:extLst>
              <a:ext uri="{FF2B5EF4-FFF2-40B4-BE49-F238E27FC236}">
                <a16:creationId xmlns:a16="http://schemas.microsoft.com/office/drawing/2014/main" id="{C6C86505-A40A-1978-C795-825467E911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0040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B589B64-BDAB-4129-D6B9-0968F14C38B8}"/>
              </a:ext>
            </a:extLst>
          </p:cNvPr>
          <p:cNvSpPr txBox="1"/>
          <p:nvPr/>
        </p:nvSpPr>
        <p:spPr>
          <a:xfrm>
            <a:off x="8842720" y="5855693"/>
            <a:ext cx="205857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cs-CZ" sz="700">
                <a:solidFill>
                  <a:srgbClr val="FFFFFF"/>
                </a:solidFill>
                <a:hlinkClick r:id="rId3" tooltip="https://www.ijlmh.com/paper/media-trial-fair-trial-and-procedural-justic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Tato fotka</a:t>
            </a:r>
            <a:r>
              <a:rPr lang="cs-CZ" sz="700">
                <a:solidFill>
                  <a:srgbClr val="FFFFFF"/>
                </a:solidFill>
              </a:rPr>
              <a:t> od autora Neznámý autor s licencí </a:t>
            </a:r>
            <a:r>
              <a:rPr lang="cs-CZ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cs-CZ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681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531E4490-21AE-0779-942A-683D58C67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2667000"/>
            <a:ext cx="12192000" cy="12192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197D2EA-1DA3-3716-6094-683EB802B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Digital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Services</a:t>
            </a:r>
            <a:r>
              <a:rPr lang="cs-CZ" dirty="0"/>
              <a:t>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557BF6-6C43-63C9-6B27-492A35CE376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 err="1">
                <a:latin typeface="Arial Hebrew Scholar" pitchFamily="2" charset="-79"/>
                <a:cs typeface="Arial Hebrew Scholar" pitchFamily="2" charset="-79"/>
              </a:rPr>
              <a:t>Benefits</a:t>
            </a:r>
            <a:endParaRPr lang="cs-CZ" b="1" dirty="0">
              <a:latin typeface="Arial Hebrew Scholar" pitchFamily="2" charset="-79"/>
              <a:cs typeface="Arial Hebrew Scholar" pitchFamily="2" charset="-79"/>
            </a:endParaRPr>
          </a:p>
          <a:p>
            <a:r>
              <a:rPr lang="en-AU" sz="3300" dirty="0">
                <a:effectLst/>
                <a:latin typeface="Arial Hebrew Scholar" pitchFamily="2" charset="-79"/>
                <a:ea typeface="Times New Roman" panose="02020603050405020304" pitchFamily="18" charset="0"/>
                <a:cs typeface="Arial Hebrew Scholar" pitchFamily="2" charset="-79"/>
              </a:rPr>
              <a:t>Information and data sharing</a:t>
            </a:r>
          </a:p>
          <a:p>
            <a:r>
              <a:rPr lang="en-AU" sz="3300" dirty="0">
                <a:effectLst/>
                <a:latin typeface="Arial Hebrew Scholar" pitchFamily="2" charset="-79"/>
                <a:ea typeface="Times New Roman" panose="02020603050405020304" pitchFamily="18" charset="0"/>
                <a:cs typeface="Arial Hebrew Scholar" pitchFamily="2" charset="-79"/>
              </a:rPr>
              <a:t>Electronic files</a:t>
            </a:r>
          </a:p>
          <a:p>
            <a:r>
              <a:rPr lang="en-AU" sz="3300" dirty="0">
                <a:latin typeface="Arial Hebrew Scholar" pitchFamily="2" charset="-79"/>
                <a:ea typeface="Times New Roman" panose="02020603050405020304" pitchFamily="18" charset="0"/>
                <a:cs typeface="Arial Hebrew Scholar" pitchFamily="2" charset="-79"/>
              </a:rPr>
              <a:t>R</a:t>
            </a:r>
            <a:r>
              <a:rPr lang="en-AU" sz="3300" dirty="0">
                <a:effectLst/>
                <a:latin typeface="Arial Hebrew Scholar" pitchFamily="2" charset="-79"/>
                <a:ea typeface="Times New Roman" panose="02020603050405020304" pitchFamily="18" charset="0"/>
                <a:cs typeface="Arial Hebrew Scholar" pitchFamily="2" charset="-79"/>
              </a:rPr>
              <a:t>ational service delivery</a:t>
            </a:r>
            <a:r>
              <a:rPr lang="cs-CZ" sz="3300" dirty="0">
                <a:effectLst/>
                <a:latin typeface="Arial Hebrew Scholar" pitchFamily="2" charset="-79"/>
                <a:cs typeface="Arial Hebrew Scholar" pitchFamily="2" charset="-79"/>
              </a:rPr>
              <a:t> </a:t>
            </a:r>
          </a:p>
          <a:p>
            <a:r>
              <a:rPr lang="cs-CZ" sz="3300" dirty="0">
                <a:latin typeface="Arial Hebrew Scholar" pitchFamily="2" charset="-79"/>
                <a:cs typeface="Arial Hebrew Scholar" pitchFamily="2" charset="-79"/>
              </a:rPr>
              <a:t>Cloud </a:t>
            </a:r>
            <a:r>
              <a:rPr lang="cs-CZ" sz="3300" dirty="0" err="1">
                <a:latin typeface="Arial Hebrew Scholar" pitchFamily="2" charset="-79"/>
                <a:cs typeface="Arial Hebrew Scholar" pitchFamily="2" charset="-79"/>
              </a:rPr>
              <a:t>computing</a:t>
            </a:r>
            <a:endParaRPr lang="cs-CZ" sz="3300" dirty="0">
              <a:effectLst/>
              <a:latin typeface="Arial Hebrew Scholar" pitchFamily="2" charset="-79"/>
              <a:cs typeface="Arial Hebrew Scholar" pitchFamily="2" charset="-79"/>
            </a:endParaRPr>
          </a:p>
          <a:p>
            <a:r>
              <a:rPr lang="cs-CZ" sz="3300" dirty="0">
                <a:latin typeface="Arial Hebrew Scholar" pitchFamily="2" charset="-79"/>
                <a:cs typeface="Arial Hebrew Scholar" pitchFamily="2" charset="-79"/>
              </a:rPr>
              <a:t>Online advisory</a:t>
            </a:r>
          </a:p>
          <a:p>
            <a:r>
              <a:rPr lang="cs-CZ" sz="3300" dirty="0" err="1">
                <a:latin typeface="Arial Hebrew Scholar" pitchFamily="2" charset="-79"/>
                <a:cs typeface="Arial Hebrew Scholar" pitchFamily="2" charset="-79"/>
              </a:rPr>
              <a:t>Remote</a:t>
            </a:r>
            <a:r>
              <a:rPr lang="cs-CZ" sz="3300" dirty="0">
                <a:latin typeface="Arial Hebrew Scholar" pitchFamily="2" charset="-79"/>
                <a:cs typeface="Arial Hebrew Scholar" pitchFamily="2" charset="-79"/>
              </a:rPr>
              <a:t> </a:t>
            </a:r>
            <a:r>
              <a:rPr lang="cs-CZ" sz="3300" dirty="0" err="1">
                <a:latin typeface="Arial Hebrew Scholar" pitchFamily="2" charset="-79"/>
                <a:cs typeface="Arial Hebrew Scholar" pitchFamily="2" charset="-79"/>
              </a:rPr>
              <a:t>access</a:t>
            </a:r>
            <a:endParaRPr lang="cs-CZ" sz="3300" dirty="0">
              <a:latin typeface="Arial Hebrew Scholar" pitchFamily="2" charset="-79"/>
              <a:cs typeface="Arial Hebrew Scholar" pitchFamily="2" charset="-79"/>
            </a:endParaRPr>
          </a:p>
          <a:p>
            <a:r>
              <a:rPr lang="cs-CZ" sz="3300" dirty="0" err="1">
                <a:latin typeface="Arial Hebrew Scholar" pitchFamily="2" charset="-79"/>
                <a:cs typeface="Arial Hebrew Scholar" pitchFamily="2" charset="-79"/>
              </a:rPr>
              <a:t>Home</a:t>
            </a:r>
            <a:r>
              <a:rPr lang="cs-CZ" sz="3300" dirty="0">
                <a:latin typeface="Arial Hebrew Scholar" pitchFamily="2" charset="-79"/>
                <a:cs typeface="Arial Hebrew Scholar" pitchFamily="2" charset="-79"/>
              </a:rPr>
              <a:t> office</a:t>
            </a:r>
          </a:p>
          <a:p>
            <a:r>
              <a:rPr lang="cs-CZ" sz="3300" dirty="0">
                <a:latin typeface="Arial Hebrew Scholar" pitchFamily="2" charset="-79"/>
                <a:cs typeface="Arial Hebrew Scholar" pitchFamily="2" charset="-79"/>
              </a:rPr>
              <a:t>Open justice 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6651E80-5A66-6EE8-3CEB-725B76510AF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sz="3000" b="1" dirty="0" err="1">
                <a:latin typeface="Arial Hebrew Scholar" pitchFamily="2" charset="-79"/>
                <a:cs typeface="Arial Hebrew Scholar" pitchFamily="2" charset="-79"/>
              </a:rPr>
              <a:t>Risks</a:t>
            </a:r>
            <a:endParaRPr lang="cs-CZ" sz="3000" b="1" dirty="0">
              <a:latin typeface="Arial Hebrew Scholar" pitchFamily="2" charset="-79"/>
              <a:cs typeface="Arial Hebrew Scholar" pitchFamily="2" charset="-79"/>
            </a:endParaRPr>
          </a:p>
          <a:p>
            <a:r>
              <a:rPr lang="cs-CZ" sz="3300" dirty="0" err="1">
                <a:latin typeface="Arial Hebrew Scholar" pitchFamily="2" charset="-79"/>
                <a:cs typeface="Arial Hebrew Scholar" pitchFamily="2" charset="-79"/>
              </a:rPr>
              <a:t>Personal</a:t>
            </a:r>
            <a:r>
              <a:rPr lang="cs-CZ" sz="3300" dirty="0">
                <a:latin typeface="Arial Hebrew Scholar" pitchFamily="2" charset="-79"/>
                <a:cs typeface="Arial Hebrew Scholar" pitchFamily="2" charset="-79"/>
              </a:rPr>
              <a:t> data </a:t>
            </a:r>
            <a:r>
              <a:rPr lang="cs-CZ" sz="3300" dirty="0" err="1">
                <a:latin typeface="Arial Hebrew Scholar" pitchFamily="2" charset="-79"/>
                <a:cs typeface="Arial Hebrew Scholar" pitchFamily="2" charset="-79"/>
              </a:rPr>
              <a:t>protection</a:t>
            </a:r>
            <a:endParaRPr lang="cs-CZ" sz="3300" dirty="0">
              <a:latin typeface="Arial Hebrew Scholar" pitchFamily="2" charset="-79"/>
              <a:cs typeface="Arial Hebrew Scholar" pitchFamily="2" charset="-79"/>
            </a:endParaRPr>
          </a:p>
          <a:p>
            <a:r>
              <a:rPr lang="cs-CZ" sz="3300" dirty="0" err="1">
                <a:latin typeface="Arial Hebrew Scholar" pitchFamily="2" charset="-79"/>
                <a:cs typeface="Arial Hebrew Scholar" pitchFamily="2" charset="-79"/>
              </a:rPr>
              <a:t>Confidentiality</a:t>
            </a:r>
            <a:r>
              <a:rPr lang="cs-CZ" sz="3300" dirty="0">
                <a:latin typeface="Arial Hebrew Scholar" pitchFamily="2" charset="-79"/>
                <a:cs typeface="Arial Hebrew Scholar" pitchFamily="2" charset="-79"/>
              </a:rPr>
              <a:t> duty</a:t>
            </a:r>
          </a:p>
          <a:p>
            <a:r>
              <a:rPr lang="en-AU" sz="3300" dirty="0">
                <a:solidFill>
                  <a:srgbClr val="333333"/>
                </a:solidFill>
                <a:effectLst/>
                <a:latin typeface="Arial Hebrew Scholar" pitchFamily="2" charset="-79"/>
                <a:ea typeface="Times New Roman" panose="02020603050405020304" pitchFamily="18" charset="0"/>
                <a:cs typeface="Arial Hebrew Scholar" pitchFamily="2" charset="-79"/>
              </a:rPr>
              <a:t>Applications  operate independently</a:t>
            </a:r>
          </a:p>
          <a:p>
            <a:r>
              <a:rPr lang="en-AU" sz="3300" dirty="0">
                <a:solidFill>
                  <a:srgbClr val="333333"/>
                </a:solidFill>
                <a:effectLst/>
                <a:latin typeface="Arial Hebrew Scholar" pitchFamily="2" charset="-79"/>
                <a:ea typeface="Times New Roman" panose="02020603050405020304" pitchFamily="18" charset="0"/>
                <a:cs typeface="Arial Hebrew Scholar" pitchFamily="2" charset="-79"/>
              </a:rPr>
              <a:t>Law may lose regulation effect</a:t>
            </a:r>
            <a:r>
              <a:rPr lang="cs-CZ" sz="3300" dirty="0">
                <a:effectLst/>
                <a:latin typeface="Arial Hebrew Scholar" pitchFamily="2" charset="-79"/>
                <a:cs typeface="Arial Hebrew Scholar" pitchFamily="2" charset="-79"/>
              </a:rPr>
              <a:t> </a:t>
            </a:r>
          </a:p>
          <a:p>
            <a:r>
              <a:rPr lang="cs-CZ" sz="3300" dirty="0" err="1">
                <a:latin typeface="Arial Hebrew Scholar" pitchFamily="2" charset="-79"/>
                <a:cs typeface="Arial Hebrew Scholar" pitchFamily="2" charset="-79"/>
              </a:rPr>
              <a:t>Password</a:t>
            </a:r>
            <a:r>
              <a:rPr lang="cs-CZ" sz="3300" dirty="0">
                <a:latin typeface="Arial Hebrew Scholar" pitchFamily="2" charset="-79"/>
                <a:cs typeface="Arial Hebrew Scholar" pitchFamily="2" charset="-79"/>
              </a:rPr>
              <a:t> </a:t>
            </a:r>
            <a:r>
              <a:rPr lang="cs-CZ" sz="3300" dirty="0" err="1">
                <a:latin typeface="Arial Hebrew Scholar" pitchFamily="2" charset="-79"/>
                <a:cs typeface="Arial Hebrew Scholar" pitchFamily="2" charset="-79"/>
              </a:rPr>
              <a:t>sharing</a:t>
            </a:r>
            <a:endParaRPr lang="cs-CZ" sz="3300" dirty="0">
              <a:latin typeface="Arial Hebrew Scholar" pitchFamily="2" charset="-79"/>
              <a:cs typeface="Arial Hebrew Scholar" pitchFamily="2" charset="-79"/>
            </a:endParaRPr>
          </a:p>
          <a:p>
            <a:r>
              <a:rPr lang="en-AU" sz="3300" dirty="0">
                <a:effectLst/>
                <a:latin typeface="Arial Hebrew Scholar" pitchFamily="2" charset="-79"/>
                <a:ea typeface="Times New Roman" panose="02020603050405020304" pitchFamily="18" charset="0"/>
                <a:cs typeface="Arial Hebrew Scholar" pitchFamily="2" charset="-79"/>
              </a:rPr>
              <a:t>Long court hearings</a:t>
            </a:r>
          </a:p>
          <a:p>
            <a:r>
              <a:rPr lang="en-AU" sz="3300" dirty="0">
                <a:effectLst/>
                <a:latin typeface="Arial Hebrew Scholar" pitchFamily="2" charset="-79"/>
                <a:ea typeface="Times New Roman" panose="02020603050405020304" pitchFamily="18" charset="0"/>
                <a:cs typeface="Arial Hebrew Scholar" pitchFamily="2" charset="-79"/>
              </a:rPr>
              <a:t>Constant online availability</a:t>
            </a:r>
            <a:endParaRPr lang="cs-CZ" sz="3300" dirty="0">
              <a:effectLst/>
              <a:latin typeface="Arial Hebrew Scholar" pitchFamily="2" charset="-79"/>
              <a:ea typeface="Times New Roman" panose="02020603050405020304" pitchFamily="18" charset="0"/>
              <a:cs typeface="Arial Hebrew Scholar" pitchFamily="2" charset="-79"/>
            </a:endParaRPr>
          </a:p>
          <a:p>
            <a:endParaRPr lang="cs-CZ" sz="3300" dirty="0">
              <a:latin typeface="Arial Hebrew Scholar" pitchFamily="2" charset="-79"/>
              <a:cs typeface="Arial Hebrew Scholar" pitchFamily="2" charset="-79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72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502 0.18794" pathEditMode="relative" ptsTypes="AA">
                                      <p:cBhvr>
                                        <p:cTn id="6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4502 0.18794 L 0 0" pathEditMode="relative" ptsTypes="AA">
                                      <p:cBhvr>
                                        <p:cTn id="11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3" dur="30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" pathEditMode="relative" ptsTypes="AA">
                                      <p:cBhvr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CDDA101A-5581-71EB-F38B-BD60AD14D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Digital legal services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5CD6B40-1A4C-5D11-9655-BAD13FE36C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9032" y="2301262"/>
            <a:ext cx="3949417" cy="37563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AU" sz="1800" b="1" dirty="0">
                <a:effectLst/>
                <a:latin typeface="Arial Hebrew Scholar" pitchFamily="2" charset="-79"/>
                <a:ea typeface="Times New Roman" panose="02020603050405020304" pitchFamily="18" charset="0"/>
                <a:cs typeface="Arial Hebrew Scholar" pitchFamily="2" charset="-79"/>
              </a:rPr>
              <a:t>Czech Supreme Court underlined the significance of electronic files and cloud computing in connection with the confidentiality duty and the client-attorney privilege. </a:t>
            </a:r>
            <a:r>
              <a:rPr lang="en-AU" sz="1800" b="1" i="1" dirty="0">
                <a:solidFill>
                  <a:srgbClr val="000000"/>
                </a:solidFill>
                <a:effectLst/>
                <a:latin typeface="Arial Hebrew Scholar" pitchFamily="2" charset="-79"/>
                <a:ea typeface="Times New Roman" panose="02020603050405020304" pitchFamily="18" charset="0"/>
                <a:cs typeface="Arial Hebrew Scholar" pitchFamily="2" charset="-79"/>
              </a:rPr>
              <a:t>"Premises in which a lawyer as any space that is related to the practice of advocacy and in which there is, therefore, information about clients whether in written, electronic or another form</a:t>
            </a:r>
            <a:r>
              <a:rPr lang="en-AU" sz="1800" i="1" dirty="0">
                <a:solidFill>
                  <a:srgbClr val="000000"/>
                </a:solidFill>
                <a:effectLst/>
                <a:latin typeface="Arial Hebrew Scholar" pitchFamily="2" charset="-79"/>
                <a:ea typeface="Times New Roman" panose="02020603050405020304" pitchFamily="18" charset="0"/>
                <a:cs typeface="Arial Hebrew Scholar" pitchFamily="2" charset="-79"/>
              </a:rPr>
              <a:t>. " </a:t>
            </a:r>
            <a:endParaRPr lang="cs-CZ" sz="1800" dirty="0">
              <a:effectLst/>
              <a:latin typeface="Arial Hebrew Scholar" pitchFamily="2" charset="-79"/>
              <a:ea typeface="Times New Roman" panose="02020603050405020304" pitchFamily="18" charset="0"/>
              <a:cs typeface="Arial Hebrew Scholar" pitchFamily="2" charset="-79"/>
            </a:endParaRPr>
          </a:p>
        </p:txBody>
      </p:sp>
      <p:pic>
        <p:nvPicPr>
          <p:cNvPr id="6" name="Zástupný symbol obrázku 5" descr="Obsah obrázku text, stůl, interiér, počítač&#10;&#10;Popis byl vytvořen automaticky">
            <a:extLst>
              <a:ext uri="{FF2B5EF4-FFF2-40B4-BE49-F238E27FC236}">
                <a16:creationId xmlns:a16="http://schemas.microsoft.com/office/drawing/2014/main" id="{150B5628-FA30-B341-832F-5D128A46327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096" r="6096"/>
          <a:stretch>
            <a:fillRect/>
          </a:stretch>
        </p:blipFill>
        <p:spPr>
          <a:xfrm>
            <a:off x="6240942" y="2492376"/>
            <a:ext cx="45183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95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B95B667-4635-419A-B7D9-4E920EB70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symbol obrázku 5" descr="Obsah obrázku mapa&#10;&#10;Popis byl vytvořen automaticky">
            <a:extLst>
              <a:ext uri="{FF2B5EF4-FFF2-40B4-BE49-F238E27FC236}">
                <a16:creationId xmlns:a16="http://schemas.microsoft.com/office/drawing/2014/main" id="{89F0EE31-9A69-545C-B1C8-A2EA914BDA5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520" b="10520"/>
          <a:stretch>
            <a:fillRect/>
          </a:stretch>
        </p:blipFill>
        <p:spPr>
          <a:xfrm>
            <a:off x="421419" y="1172830"/>
            <a:ext cx="5348536" cy="4223204"/>
          </a:xfrm>
          <a:prstGeom prst="rect">
            <a:avLst/>
          </a:prstGeom>
        </p:spPr>
      </p:pic>
      <p:sp>
        <p:nvSpPr>
          <p:cNvPr id="14" name="Freeform 6">
            <a:extLst>
              <a:ext uri="{FF2B5EF4-FFF2-40B4-BE49-F238E27FC236}">
                <a16:creationId xmlns:a16="http://schemas.microsoft.com/office/drawing/2014/main" id="{82B9A08F-46FD-49B4-AA1C-023F5DF7C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9586" y="926258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7FFA530A-28A7-492C-87A9-945FC3854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8949" y="658609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23EA44DF-1990-4BBC-B683-D08E7190E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094410" y="659524"/>
            <a:ext cx="5299200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3BB693A-3AC3-DF24-81DA-EE1516E74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0" y="1574800"/>
            <a:ext cx="4668355" cy="39844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EFFFF"/>
                </a:solidFill>
                <a:effectLst/>
                <a:latin typeface="Arial Hebrew Scholar" pitchFamily="2" charset="-79"/>
                <a:cs typeface="Arial Hebrew Scholar" pitchFamily="2" charset="-79"/>
              </a:rPr>
              <a:t>LEGAL AND SOCIAL FRAMEWORK OF DIGITAL JUDICIARY IN THE CZECH REPUBLIC</a:t>
            </a:r>
            <a:br>
              <a:rPr lang="en-US" sz="2800" dirty="0">
                <a:solidFill>
                  <a:srgbClr val="FEFFFF"/>
                </a:solidFill>
                <a:effectLst/>
                <a:latin typeface="Arial Hebrew Scholar" pitchFamily="2" charset="-79"/>
                <a:cs typeface="Arial Hebrew Scholar" pitchFamily="2" charset="-79"/>
              </a:rPr>
            </a:br>
            <a:endParaRPr lang="en-US" sz="2800" dirty="0">
              <a:solidFill>
                <a:srgbClr val="FEFFFF"/>
              </a:solidFill>
              <a:latin typeface="Arial Hebrew Scholar" pitchFamily="2" charset="-79"/>
              <a:cs typeface="Arial Hebrew Scholar" pitchFamily="2" charset="-79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AU" sz="2800" dirty="0">
                <a:effectLst/>
                <a:latin typeface="Arial Hebrew Scholar" pitchFamily="2" charset="-79"/>
                <a:ea typeface="Times New Roman" panose="02020603050405020304" pitchFamily="18" charset="0"/>
                <a:cs typeface="Arial Hebrew Scholar" pitchFamily="2" charset="-79"/>
              </a:rPr>
              <a:t>Digitalisation and computerisation of the public sphere in the late 20th century</a:t>
            </a:r>
            <a:r>
              <a:rPr lang="cs-CZ" sz="2800" dirty="0">
                <a:effectLst/>
                <a:latin typeface="Arial Hebrew Scholar" pitchFamily="2" charset="-79"/>
                <a:cs typeface="Arial Hebrew Scholar" pitchFamily="2" charset="-79"/>
              </a:rPr>
              <a:t> </a:t>
            </a:r>
            <a:endParaRPr lang="en-US" sz="2800" dirty="0">
              <a:solidFill>
                <a:srgbClr val="FEFFFF"/>
              </a:solidFill>
              <a:latin typeface="Arial Hebrew Scholar" pitchFamily="2" charset="-79"/>
              <a:cs typeface="Arial Hebrew Scholar" pitchFamily="2" charset="-79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062F533-4DE4-CE34-5CE8-1901BF862CDA}"/>
              </a:ext>
            </a:extLst>
          </p:cNvPr>
          <p:cNvSpPr txBox="1"/>
          <p:nvPr/>
        </p:nvSpPr>
        <p:spPr>
          <a:xfrm>
            <a:off x="3591153" y="5195979"/>
            <a:ext cx="217880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cs-CZ" sz="700">
                <a:solidFill>
                  <a:srgbClr val="FFFFFF"/>
                </a:solidFill>
                <a:hlinkClick r:id="rId3" tooltip="https://unitedoneworld.blogspot.com/2009/10/october-28-czech-republic-date-with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Tato fotka</a:t>
            </a:r>
            <a:r>
              <a:rPr lang="cs-CZ" sz="700">
                <a:solidFill>
                  <a:srgbClr val="FFFFFF"/>
                </a:solidFill>
              </a:rPr>
              <a:t> od autora Neznámý autor s licencí </a:t>
            </a:r>
            <a:r>
              <a:rPr lang="cs-CZ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cs-CZ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470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8ED489-7A5A-841E-56C9-862773741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FEFFFF"/>
                </a:solidFill>
                <a:effectLst/>
                <a:latin typeface="Arial Hebrew Scholar" pitchFamily="2" charset="-79"/>
                <a:cs typeface="Arial Hebrew Scholar" pitchFamily="2" charset="-79"/>
              </a:rPr>
              <a:t>LEGAL AND SOCIAL FRAMEWORK OF DIGIT</a:t>
            </a:r>
            <a:r>
              <a:rPr lang="en-A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AU" sz="4000" b="1" dirty="0">
                <a:effectLst/>
                <a:ea typeface="Times New Roman" panose="02020603050405020304" pitchFamily="18" charset="0"/>
              </a:rPr>
              <a:t>LEGAL AND SOCIAL FRAMEWORK OF DIGITAL JUDICIARY IN THE CZECH REPUBLIC  </a:t>
            </a:r>
            <a:br>
              <a:rPr lang="cs-CZ" sz="4000" dirty="0">
                <a:effectLst/>
                <a:ea typeface="Times New Roman" panose="02020603050405020304" pitchFamily="18" charset="0"/>
              </a:rPr>
            </a:br>
            <a:r>
              <a:rPr lang="en-US" sz="4000" b="1" dirty="0">
                <a:solidFill>
                  <a:srgbClr val="FEFFFF"/>
                </a:solidFill>
                <a:effectLst/>
                <a:cs typeface="Arial Hebrew Scholar" pitchFamily="2" charset="-79"/>
              </a:rPr>
              <a:t>AL JUDICIARY IN THE CZECH REPUBLIC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DA2AAE-0FBB-5A53-5DFC-5E3D3A084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AU" sz="3200" dirty="0">
                <a:effectLst/>
                <a:latin typeface="Arial Hebrew Scholar" pitchFamily="2" charset="-79"/>
                <a:ea typeface="Times New Roman" panose="02020603050405020304" pitchFamily="18" charset="0"/>
                <a:cs typeface="Arial Hebrew Scholar" pitchFamily="2" charset="-79"/>
              </a:rPr>
              <a:t>Act on the Right to Digital Services, No. 12/2020, completed the delineation of digital public services</a:t>
            </a:r>
          </a:p>
          <a:p>
            <a:r>
              <a:rPr lang="en-AU" sz="3200" dirty="0">
                <a:effectLst/>
                <a:latin typeface="Arial Hebrew Scholar" pitchFamily="2" charset="-79"/>
                <a:ea typeface="Times New Roman" panose="02020603050405020304" pitchFamily="18" charset="0"/>
                <a:cs typeface="Arial Hebrew Scholar" pitchFamily="2" charset="-79"/>
              </a:rPr>
              <a:t>Each court enables access to the court officials via e-mail</a:t>
            </a:r>
          </a:p>
          <a:p>
            <a:r>
              <a:rPr lang="en-AU" sz="3200" dirty="0" err="1">
                <a:latin typeface="Arial Hebrew Scholar" pitchFamily="2" charset="-79"/>
                <a:ea typeface="Times New Roman" panose="02020603050405020304" pitchFamily="18" charset="0"/>
                <a:cs typeface="Arial Hebrew Scholar" pitchFamily="2" charset="-79"/>
              </a:rPr>
              <a:t>E</a:t>
            </a:r>
            <a:r>
              <a:rPr lang="en-AU" sz="3200" dirty="0" err="1">
                <a:effectLst/>
                <a:latin typeface="Arial Hebrew Scholar" pitchFamily="2" charset="-79"/>
                <a:ea typeface="Times New Roman" panose="02020603050405020304" pitchFamily="18" charset="0"/>
                <a:cs typeface="Arial Hebrew Scholar" pitchFamily="2" charset="-79"/>
              </a:rPr>
              <a:t>ctronic</a:t>
            </a:r>
            <a:r>
              <a:rPr lang="en-AU" sz="3200" dirty="0">
                <a:effectLst/>
                <a:latin typeface="Arial Hebrew Scholar" pitchFamily="2" charset="-79"/>
                <a:ea typeface="Times New Roman" panose="02020603050405020304" pitchFamily="18" charset="0"/>
                <a:cs typeface="Arial Hebrew Scholar" pitchFamily="2" charset="-79"/>
              </a:rPr>
              <a:t> official board and court websites introduce information to the public and participants </a:t>
            </a:r>
          </a:p>
          <a:p>
            <a:r>
              <a:rPr lang="en-AU" sz="3200" dirty="0">
                <a:effectLst/>
                <a:latin typeface="Arial Hebrew Scholar" pitchFamily="2" charset="-79"/>
                <a:ea typeface="Times New Roman" panose="02020603050405020304" pitchFamily="18" charset="0"/>
                <a:cs typeface="Arial Hebrew Scholar" pitchFamily="2" charset="-79"/>
              </a:rPr>
              <a:t>The Constitutional Court, the Supreme Court and the Supreme Administrative Court publish their decisions on the electronic board. The mentioned high courts have English websites</a:t>
            </a:r>
            <a:endParaRPr lang="cs-CZ" sz="3200" dirty="0">
              <a:latin typeface="Arial Hebrew Scholar" pitchFamily="2" charset="-79"/>
              <a:cs typeface="Arial Hebrew Scholar" pitchFamily="2" charset="-79"/>
            </a:endParaRPr>
          </a:p>
        </p:txBody>
      </p:sp>
      <p:sp>
        <p:nvSpPr>
          <p:cNvPr id="6" name="Kříž 5">
            <a:extLst>
              <a:ext uri="{FF2B5EF4-FFF2-40B4-BE49-F238E27FC236}">
                <a16:creationId xmlns:a16="http://schemas.microsoft.com/office/drawing/2014/main" id="{2CAE7B43-1A9A-A284-B19E-4FE5B71F1B4A}"/>
              </a:ext>
            </a:extLst>
          </p:cNvPr>
          <p:cNvSpPr/>
          <p:nvPr/>
        </p:nvSpPr>
        <p:spPr>
          <a:xfrm>
            <a:off x="9939866" y="681037"/>
            <a:ext cx="914400" cy="9144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4090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ORDSCI Fonts">
      <a:majorFont>
        <a:latin typeface="Tahom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796</Words>
  <Application>Microsoft Macintosh PowerPoint</Application>
  <PresentationFormat>Širokoúhlá obrazovka</PresentationFormat>
  <Paragraphs>80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3" baseType="lpstr">
      <vt:lpstr>Arial</vt:lpstr>
      <vt:lpstr>Arial Hebrew Scholar</vt:lpstr>
      <vt:lpstr>Calibri</vt:lpstr>
      <vt:lpstr>Open Sans</vt:lpstr>
      <vt:lpstr>Tahoma</vt:lpstr>
      <vt:lpstr>Times New Roman</vt:lpstr>
      <vt:lpstr>Office Theme</vt:lpstr>
      <vt:lpstr>Digital Justice – A Step towards Digital Single Market?    </vt:lpstr>
      <vt:lpstr>INTRODUCTION</vt:lpstr>
      <vt:lpstr>DIGITAL SINGLE MARKET IN JUSTICE </vt:lpstr>
      <vt:lpstr>DIGITAL SINGLE MARKET IN JUSTICE</vt:lpstr>
      <vt:lpstr>DIGITAL LEGAL SERVICES</vt:lpstr>
      <vt:lpstr>Digital Legal Services  </vt:lpstr>
      <vt:lpstr>Digital legal services</vt:lpstr>
      <vt:lpstr>Prezentace aplikace PowerPoint</vt:lpstr>
      <vt:lpstr>LEGAL AND SOCIAL FRAMEWORK OF DIGIT LEGAL AND SOCIAL FRAMEWORK OF DIGITAL JUDICIARY IN THE CZECH REPUBLIC   AL JUDICIARY IN THE CZECH REPUBLIC</vt:lpstr>
      <vt:lpstr>LEGAL AND SOCIAL FRAMEWORK OF DIGITAL JUDICIARY IN THE CZECH REPUBLIC</vt:lpstr>
      <vt:lpstr>Digital Economy and Society Index (DESI) 2022 – Results Czech Republic</vt:lpstr>
      <vt:lpstr>Prezentace aplikace PowerPoint</vt:lpstr>
      <vt:lpstr>Conclusion</vt:lpstr>
      <vt:lpstr>Conclusion </vt:lpstr>
      <vt:lpstr>Legal system and the rule of law belong to essential tools. Digitalisation is the mean; the lawyer is the one who explains, advises, and acts 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Mehmed Kyuchukov</dc:creator>
  <cp:lastModifiedBy>Miroslav Sova</cp:lastModifiedBy>
  <cp:revision>20</cp:revision>
  <dcterms:created xsi:type="dcterms:W3CDTF">2022-03-06T13:24:11Z</dcterms:created>
  <dcterms:modified xsi:type="dcterms:W3CDTF">2022-09-30T14:22:57Z</dcterms:modified>
</cp:coreProperties>
</file>